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7" r:id="rId2"/>
    <p:sldMasterId id="2147483653" r:id="rId3"/>
  </p:sldMasterIdLst>
  <p:notesMasterIdLst>
    <p:notesMasterId r:id="rId13"/>
  </p:notesMasterIdLst>
  <p:handoutMasterIdLst>
    <p:handoutMasterId r:id="rId14"/>
  </p:handoutMasterIdLst>
  <p:sldIdLst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59" r:id="rId1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10">
          <p15:clr>
            <a:srgbClr val="A4A3A4"/>
          </p15:clr>
        </p15:guide>
        <p15:guide id="3" orient="horz" pos="1015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>
          <p15:clr>
            <a:srgbClr val="A4A3A4"/>
          </p15:clr>
        </p15:guide>
        <p15:guide id="6" pos="2880">
          <p15:clr>
            <a:srgbClr val="A4A3A4"/>
          </p15:clr>
        </p15:guide>
        <p15:guide id="7" pos="2789">
          <p15:clr>
            <a:srgbClr val="A4A3A4"/>
          </p15:clr>
        </p15:guide>
        <p15:guide id="8" pos="2971">
          <p15:clr>
            <a:srgbClr val="A4A3A4"/>
          </p15:clr>
        </p15:guide>
        <p15:guide id="9" pos="295">
          <p15:clr>
            <a:srgbClr val="A4A3A4"/>
          </p15:clr>
        </p15:guide>
        <p15:guide id="10" pos="5465">
          <p15:clr>
            <a:srgbClr val="A4A3A4"/>
          </p15:clr>
        </p15:guide>
        <p15:guide id="11" orient="horz" pos="1620">
          <p15:clr>
            <a:srgbClr val="A4A3A4"/>
          </p15:clr>
        </p15:guide>
        <p15:guide id="12" orient="horz" pos="158">
          <p15:clr>
            <a:srgbClr val="A4A3A4"/>
          </p15:clr>
        </p15:guide>
        <p15:guide id="13" orient="horz" pos="761">
          <p15:clr>
            <a:srgbClr val="A4A3A4"/>
          </p15:clr>
        </p15:guide>
        <p15:guide id="14" orient="horz" pos="2913">
          <p15:clr>
            <a:srgbClr val="A4A3A4"/>
          </p15:clr>
        </p15:guide>
        <p15:guide id="15" pos="2835">
          <p15:clr>
            <a:srgbClr val="A4A3A4"/>
          </p15:clr>
        </p15:guide>
        <p15:guide id="16" pos="30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6658"/>
    <a:srgbClr val="FFCE34"/>
    <a:srgbClr val="0D2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114" d="100"/>
          <a:sy n="114" d="100"/>
        </p:scale>
        <p:origin x="114" y="264"/>
      </p:cViewPr>
      <p:guideLst>
        <p:guide orient="horz" pos="2160"/>
        <p:guide orient="horz" pos="210"/>
        <p:guide orient="horz" pos="1015"/>
        <p:guide orient="horz" pos="3884"/>
        <p:guide orient="horz"/>
        <p:guide pos="2880"/>
        <p:guide pos="2789"/>
        <p:guide pos="2971"/>
        <p:guide pos="295"/>
        <p:guide pos="5465"/>
        <p:guide orient="horz" pos="1620"/>
        <p:guide orient="horz" pos="158"/>
        <p:guide orient="horz" pos="761"/>
        <p:guide orient="horz" pos="2913"/>
        <p:guide pos="2835"/>
        <p:guide pos="30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8EC38-567C-4DC5-B99B-EDD152A8FCD1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843E3-7744-40DA-A432-6809A41A45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305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59F5310-B137-499B-BBFD-2FBDC8D313D3}" type="datetimeFigureOut">
              <a:rPr lang="en-GB"/>
              <a:pPr>
                <a:defRPr/>
              </a:pPr>
              <a:t>24/10/2017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B1D337D-6FA2-4A53-983A-4CCFF7F4E4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421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nc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1210213"/>
            <a:ext cx="7772400" cy="430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081" y="2527044"/>
            <a:ext cx="7088832" cy="276999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4767263"/>
            <a:ext cx="2133600" cy="273844"/>
          </a:xfrm>
          <a:noFill/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4E7CAE-6C7B-436E-8A90-91410D3E678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77933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ce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Content Placeholder 6"/>
          <p:cNvSpPr>
            <a:spLocks noGrp="1"/>
          </p:cNvSpPr>
          <p:nvPr>
            <p:ph sz="quarter" idx="12"/>
          </p:nvPr>
        </p:nvSpPr>
        <p:spPr>
          <a:xfrm>
            <a:off x="468314" y="1208485"/>
            <a:ext cx="8207375" cy="1606594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D2961E-D604-4CFC-9CAF-63721E6582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789947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c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06BC76-1E0E-4AF0-9EDC-21F4E627615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74331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c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468314" y="1208484"/>
            <a:ext cx="3959225" cy="1606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Content Placeholder 6"/>
          <p:cNvSpPr>
            <a:spLocks noGrp="1"/>
          </p:cNvSpPr>
          <p:nvPr>
            <p:ph sz="quarter" idx="12"/>
          </p:nvPr>
        </p:nvSpPr>
        <p:spPr>
          <a:xfrm>
            <a:off x="4716464" y="1208485"/>
            <a:ext cx="3959225" cy="160659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7C413D-464A-4898-B1ED-86C07020FD5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672183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12495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BC302D18-4612-47FD-BEA5-77A9B3EEE3E6}" type="datetimeFigureOut">
              <a:rPr lang="en-GB" smtClean="0"/>
              <a:t>24/10/2017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A4775-17EE-4886-A899-9A2D58A49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6407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c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14152" y="1599643"/>
            <a:ext cx="8064500" cy="269081"/>
          </a:xfrm>
          <a:prstGeom prst="rect">
            <a:avLst/>
          </a:prstGeom>
        </p:spPr>
        <p:txBody>
          <a:bodyPr lIns="72000" tIns="0" rIns="0" bIns="0" anchor="b" anchorCtr="0"/>
          <a:lstStyle>
            <a:lvl1pPr>
              <a:lnSpc>
                <a:spcPct val="100000"/>
              </a:lnSpc>
              <a:spcBef>
                <a:spcPts val="0"/>
              </a:spcBef>
              <a:defRPr sz="1400" b="1">
                <a:solidFill>
                  <a:schemeClr val="accent5"/>
                </a:solidFill>
                <a:latin typeface="Verdana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400" b="0">
                <a:solidFill>
                  <a:schemeClr val="tx1"/>
                </a:solidFill>
                <a:latin typeface="Verdana" pitchFamily="34" charset="0"/>
              </a:defRPr>
            </a:lvl2pPr>
            <a:lvl3pPr>
              <a:lnSpc>
                <a:spcPts val="1600"/>
              </a:lnSpc>
              <a:defRPr/>
            </a:lvl3pPr>
            <a:lvl4pPr>
              <a:lnSpc>
                <a:spcPts val="1600"/>
              </a:lnSpc>
              <a:defRPr/>
            </a:lvl4pPr>
            <a:lvl5pPr>
              <a:lnSpc>
                <a:spcPts val="16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36804570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ce 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8314" y="2139702"/>
            <a:ext cx="8207375" cy="432048"/>
          </a:xfrm>
          <a:prstGeom prst="rect">
            <a:avLst/>
          </a:prstGeom>
        </p:spPr>
        <p:txBody>
          <a:bodyPr anchor="b"/>
          <a:lstStyle>
            <a:lvl1pPr marL="0" marR="0" indent="0" algn="ctr" defTabSz="914400" rtl="0" eaLnBrk="1" fontAlgn="auto" latinLnBrk="0" hangingPunct="1">
              <a:lnSpc>
                <a:spcPts val="2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633364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0031"/>
            <a:ext cx="8229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254223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GB" dirty="0" smtClean="0"/>
              <a:t>Sub heading</a:t>
            </a:r>
          </a:p>
          <a:p>
            <a:pPr lvl="1"/>
            <a:r>
              <a:rPr lang="en-GB" dirty="0" smtClean="0"/>
              <a:t>Sub </a:t>
            </a:r>
            <a:r>
              <a:rPr lang="en-GB" dirty="0" err="1" smtClean="0"/>
              <a:t>sub</a:t>
            </a:r>
            <a:r>
              <a:rPr lang="en-GB" dirty="0" smtClean="0"/>
              <a:t> heading</a:t>
            </a:r>
          </a:p>
          <a:p>
            <a:pPr lvl="1"/>
            <a:endParaRPr lang="en-GB" dirty="0" smtClean="0"/>
          </a:p>
          <a:p>
            <a:pPr lvl="2"/>
            <a:r>
              <a:rPr lang="en-GB" dirty="0" smtClean="0"/>
              <a:t>Bullet 1</a:t>
            </a:r>
          </a:p>
          <a:p>
            <a:pPr lvl="3"/>
            <a:r>
              <a:rPr lang="en-GB" dirty="0" smtClean="0"/>
              <a:t>Bullet 2</a:t>
            </a:r>
          </a:p>
          <a:p>
            <a:pPr lvl="4"/>
            <a:r>
              <a:rPr lang="en-GB" dirty="0" smtClean="0"/>
              <a:t>Bullet 2</a:t>
            </a:r>
          </a:p>
          <a:p>
            <a:pPr lvl="5"/>
            <a:r>
              <a:rPr lang="en-US" dirty="0" smtClean="0"/>
              <a:t>Number 1</a:t>
            </a:r>
          </a:p>
          <a:p>
            <a:pPr lvl="6"/>
            <a:r>
              <a:rPr lang="en-US" dirty="0" smtClean="0"/>
              <a:t>Number 2</a:t>
            </a:r>
          </a:p>
          <a:p>
            <a:pPr lvl="7"/>
            <a:r>
              <a:rPr lang="en-US" dirty="0" smtClean="0"/>
              <a:t>Number 3</a:t>
            </a: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024813" y="4786313"/>
            <a:ext cx="8255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1">
                <a:solidFill>
                  <a:srgbClr val="0D2C6C"/>
                </a:solidFill>
                <a:latin typeface="Verdana" pitchFamily="34" charset="0"/>
              </a:defRPr>
            </a:lvl1pPr>
          </a:lstStyle>
          <a:p>
            <a:fld id="{8AA08C95-CB39-4E5A-8478-12C59488E02F}" type="slidenum">
              <a:rPr lang="en-GB"/>
              <a:pPr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8314" y="4742260"/>
            <a:ext cx="8281987" cy="0"/>
          </a:xfrm>
          <a:prstGeom prst="line">
            <a:avLst/>
          </a:prstGeom>
          <a:noFill/>
          <a:ln w="63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313" y="4828578"/>
            <a:ext cx="1596390" cy="14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1" r:id="rId2"/>
    <p:sldLayoutId id="2147483662" r:id="rId3"/>
    <p:sldLayoutId id="2147483663" r:id="rId4"/>
    <p:sldLayoutId id="2147483667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Verdana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Font typeface="Arial" charset="0"/>
        <a:defRPr sz="1400" kern="1200">
          <a:solidFill>
            <a:schemeClr val="tx2"/>
          </a:solidFill>
          <a:latin typeface="Verdana" pitchFamily="34" charset="0"/>
          <a:ea typeface="+mn-ea"/>
          <a:cs typeface="+mn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Font typeface="Arial" charset="0"/>
        <a:defRPr sz="14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357188" indent="-357188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"/>
        <a:defRPr sz="1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712788" indent="-355600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›"/>
        <a:defRPr sz="14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1079500" indent="-36671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357188" indent="-357188" algn="l" defTabSz="914400" rtl="0" eaLnBrk="1" latinLnBrk="0" hangingPunct="1">
        <a:spcBef>
          <a:spcPct val="20000"/>
        </a:spcBef>
        <a:buFont typeface="+mj-lt"/>
        <a:buAutoNum type="arabicPeriod"/>
        <a:defRPr sz="1400" kern="1200">
          <a:solidFill>
            <a:schemeClr val="tx1"/>
          </a:solidFill>
          <a:latin typeface="Verdana" pitchFamily="34" charset="0"/>
          <a:ea typeface="+mn-ea"/>
          <a:cs typeface="+mn-cs"/>
        </a:defRPr>
      </a:lvl6pPr>
      <a:lvl7pPr marL="712788" indent="-355600" algn="l" defTabSz="914400" rtl="0" eaLnBrk="1" latinLnBrk="0" hangingPunct="1">
        <a:spcBef>
          <a:spcPct val="20000"/>
        </a:spcBef>
        <a:buFont typeface="+mj-lt"/>
        <a:buAutoNum type="arabicPeriod"/>
        <a:defRPr sz="1400" kern="1200">
          <a:solidFill>
            <a:schemeClr val="tx1"/>
          </a:solidFill>
          <a:latin typeface="Verdana" pitchFamily="34" charset="0"/>
          <a:ea typeface="+mn-ea"/>
          <a:cs typeface="+mn-cs"/>
        </a:defRPr>
      </a:lvl7pPr>
      <a:lvl8pPr marL="1079500" indent="-366713" algn="l" defTabSz="914400" rtl="0" eaLnBrk="1" latinLnBrk="0" hangingPunct="1">
        <a:spcBef>
          <a:spcPct val="20000"/>
        </a:spcBef>
        <a:buFont typeface="+mj-lt"/>
        <a:buAutoNum type="arabicPeriod"/>
        <a:defRPr sz="1400" kern="1200">
          <a:solidFill>
            <a:schemeClr val="tx1"/>
          </a:solidFill>
          <a:latin typeface="Verdana" pitchFamily="34" charset="0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71489" y="1491854"/>
            <a:ext cx="1587" cy="34409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6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3182" y="250825"/>
            <a:ext cx="3892794" cy="3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98" b="1241"/>
          <a:stretch/>
        </p:blipFill>
        <p:spPr>
          <a:xfrm>
            <a:off x="473074" y="1996834"/>
            <a:ext cx="8202613" cy="289981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rtl="0" fontAlgn="base">
        <a:lnSpc>
          <a:spcPts val="1600"/>
        </a:lnSpc>
        <a:spcBef>
          <a:spcPct val="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algn="l" rtl="0" fontAlgn="base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357188" algn="l" rtl="0" fontAlgn="base">
        <a:spcBef>
          <a:spcPct val="20000"/>
        </a:spcBef>
        <a:spcAft>
          <a:spcPct val="0"/>
        </a:spcAft>
        <a:buFont typeface="Symbol" pitchFamily="18" charset="2"/>
        <a:buChar char="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712788" indent="-355600" algn="l" rtl="0" fontAlgn="base">
        <a:spcBef>
          <a:spcPct val="20000"/>
        </a:spcBef>
        <a:spcAft>
          <a:spcPct val="0"/>
        </a:spcAft>
        <a:buFont typeface="Verdana" pitchFamily="34" charset="0"/>
        <a:buChar char="›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079500" indent="-366713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D2C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>
            <a:cxnSpLocks noChangeShapeType="1"/>
          </p:cNvCxnSpPr>
          <p:nvPr userDrawn="1"/>
        </p:nvCxnSpPr>
        <p:spPr bwMode="auto">
          <a:xfrm>
            <a:off x="468314" y="4742260"/>
            <a:ext cx="8207375" cy="0"/>
          </a:xfrm>
          <a:prstGeom prst="line">
            <a:avLst/>
          </a:prstGeom>
          <a:noFill/>
          <a:ln w="635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7" name="Picture 4" descr="Ince logo W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50825"/>
            <a:ext cx="3887663" cy="338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3"/>
          <p:cNvSpPr txBox="1">
            <a:spLocks noChangeArrowheads="1"/>
          </p:cNvSpPr>
          <p:nvPr userDrawn="1"/>
        </p:nvSpPr>
        <p:spPr bwMode="auto">
          <a:xfrm>
            <a:off x="396082" y="4742260"/>
            <a:ext cx="8351837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1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Beijing Cologne  </a:t>
            </a:r>
            <a:r>
              <a:rPr lang="en-GB" sz="1000" baseline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1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Dubai  Hamburg  </a:t>
            </a:r>
            <a:r>
              <a:rPr lang="en-GB" sz="1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Hong </a:t>
            </a:r>
            <a:r>
              <a:rPr lang="en-GB" sz="1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Kong   </a:t>
            </a:r>
            <a:r>
              <a:rPr lang="en-GB" sz="1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</a:t>
            </a:r>
            <a:r>
              <a:rPr lang="en-GB" sz="1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Havre   London   Marseille  Monaco   Paris   Piraeus   </a:t>
            </a:r>
            <a:r>
              <a:rPr lang="en-GB" sz="1000" dirty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Shanghai  </a:t>
            </a:r>
            <a:r>
              <a:rPr lang="en-GB" sz="100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Singapore</a:t>
            </a:r>
            <a:endParaRPr lang="en-GB" sz="100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"/>
          <p:cNvSpPr>
            <a:spLocks noGrp="1"/>
          </p:cNvSpPr>
          <p:nvPr>
            <p:ph sz="quarter" idx="10"/>
          </p:nvPr>
        </p:nvSpPr>
        <p:spPr bwMode="auto">
          <a:xfrm>
            <a:off x="514350" y="1491853"/>
            <a:ext cx="8064500" cy="4131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GB" dirty="0"/>
              <a:t>Cyber </a:t>
            </a:r>
            <a:r>
              <a:rPr lang="en-GB" dirty="0" smtClean="0"/>
              <a:t>Risk: The </a:t>
            </a:r>
            <a:r>
              <a:rPr lang="en-GB" dirty="0"/>
              <a:t>Implications for </a:t>
            </a:r>
            <a:r>
              <a:rPr lang="en-GB" dirty="0" smtClean="0"/>
              <a:t>Reinsurance</a:t>
            </a:r>
          </a:p>
          <a:p>
            <a:r>
              <a:rPr lang="en-GB" dirty="0" smtClean="0"/>
              <a:t>Simon Cooper</a:t>
            </a:r>
          </a:p>
          <a:p>
            <a:r>
              <a:rPr lang="en-GB" dirty="0" smtClean="0"/>
              <a:t>Partner, Ince &amp; Co LLP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Threat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468314" y="1208485"/>
            <a:ext cx="8207375" cy="1508105"/>
          </a:xfrm>
        </p:spPr>
        <p:txBody>
          <a:bodyPr/>
          <a:lstStyle/>
          <a:p>
            <a:pPr lvl="2"/>
            <a:r>
              <a:rPr lang="en-GB" dirty="0" smtClean="0"/>
              <a:t>Cyber now as big a threat as natural catastrophes?</a:t>
            </a:r>
          </a:p>
          <a:p>
            <a:pPr lvl="2"/>
            <a:endParaRPr lang="en-GB" dirty="0" smtClean="0"/>
          </a:p>
          <a:p>
            <a:pPr lvl="2"/>
            <a:r>
              <a:rPr lang="en-GB" dirty="0" smtClean="0"/>
              <a:t>Silent cyber cover</a:t>
            </a:r>
          </a:p>
          <a:p>
            <a:pPr lvl="2"/>
            <a:endParaRPr lang="en-GB" dirty="0" smtClean="0"/>
          </a:p>
          <a:p>
            <a:pPr lvl="2"/>
            <a:r>
              <a:rPr lang="en-GB" dirty="0" smtClean="0"/>
              <a:t>How big is it really?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460195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Large Loss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468314" y="1208485"/>
            <a:ext cx="8207375" cy="3059299"/>
          </a:xfrm>
        </p:spPr>
        <p:txBody>
          <a:bodyPr/>
          <a:lstStyle/>
          <a:p>
            <a:pPr lvl="2"/>
            <a:r>
              <a:rPr lang="en-GB" dirty="0" smtClean="0"/>
              <a:t>North East US Blackout</a:t>
            </a:r>
          </a:p>
          <a:p>
            <a:pPr lvl="3"/>
            <a:r>
              <a:rPr lang="en-GB" dirty="0" smtClean="0"/>
              <a:t>$243bn - $1tn impact on the economy</a:t>
            </a:r>
          </a:p>
          <a:p>
            <a:pPr lvl="3"/>
            <a:r>
              <a:rPr lang="en-GB" dirty="0" smtClean="0"/>
              <a:t>$21.4 - $71.1bn insured loss</a:t>
            </a:r>
          </a:p>
          <a:p>
            <a:pPr marL="357188" lvl="3" indent="0">
              <a:buNone/>
            </a:pPr>
            <a:endParaRPr lang="en-GB" dirty="0" smtClean="0"/>
          </a:p>
          <a:p>
            <a:pPr lvl="2"/>
            <a:r>
              <a:rPr lang="en-GB" dirty="0" smtClean="0"/>
              <a:t>Cloud Server Disabled</a:t>
            </a:r>
          </a:p>
          <a:p>
            <a:pPr lvl="3"/>
            <a:r>
              <a:rPr lang="en-GB" dirty="0" smtClean="0"/>
              <a:t>$4.6bn - $121bn loss</a:t>
            </a:r>
          </a:p>
          <a:p>
            <a:pPr lvl="3"/>
            <a:r>
              <a:rPr lang="en-GB" dirty="0" smtClean="0"/>
              <a:t>$620m - $8.1bn insured loss</a:t>
            </a:r>
          </a:p>
          <a:p>
            <a:pPr marL="357188" lvl="3" indent="0">
              <a:buNone/>
            </a:pPr>
            <a:endParaRPr lang="en-GB" dirty="0" smtClean="0"/>
          </a:p>
          <a:p>
            <a:pPr lvl="2"/>
            <a:r>
              <a:rPr lang="en-GB" dirty="0" smtClean="0"/>
              <a:t>Mass Vulnerability Attack</a:t>
            </a:r>
          </a:p>
          <a:p>
            <a:pPr lvl="3"/>
            <a:r>
              <a:rPr lang="en-GB" dirty="0" smtClean="0"/>
              <a:t>$9.7bn - $28.7bn</a:t>
            </a:r>
          </a:p>
          <a:p>
            <a:pPr lvl="3"/>
            <a:r>
              <a:rPr lang="en-GB" dirty="0" smtClean="0"/>
              <a:t>$762m - $2.1bn insured loss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8109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Coverage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468314" y="1208485"/>
            <a:ext cx="8207375" cy="1249573"/>
          </a:xfrm>
        </p:spPr>
        <p:txBody>
          <a:bodyPr/>
          <a:lstStyle/>
          <a:p>
            <a:pPr lvl="2"/>
            <a:r>
              <a:rPr lang="en-GB" dirty="0" smtClean="0"/>
              <a:t>Date of loss</a:t>
            </a:r>
          </a:p>
          <a:p>
            <a:pPr lvl="2"/>
            <a:endParaRPr lang="en-GB" dirty="0" smtClean="0"/>
          </a:p>
          <a:p>
            <a:pPr lvl="2"/>
            <a:r>
              <a:rPr lang="en-GB" dirty="0" smtClean="0"/>
              <a:t>Reporting</a:t>
            </a:r>
          </a:p>
          <a:p>
            <a:pPr lvl="2"/>
            <a:endParaRPr lang="en-GB" dirty="0" smtClean="0"/>
          </a:p>
          <a:p>
            <a:pPr lvl="2"/>
            <a:r>
              <a:rPr lang="en-GB" dirty="0" smtClean="0"/>
              <a:t>Exclusions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860827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Aggregation of Cyber Losses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468314" y="1208485"/>
            <a:ext cx="8207375" cy="1766637"/>
          </a:xfrm>
        </p:spPr>
        <p:txBody>
          <a:bodyPr/>
          <a:lstStyle/>
          <a:p>
            <a:pPr lvl="2"/>
            <a:r>
              <a:rPr lang="en-GB" dirty="0" smtClean="0"/>
              <a:t>Events, causes and originating causes</a:t>
            </a:r>
          </a:p>
          <a:p>
            <a:pPr lvl="2"/>
            <a:endParaRPr lang="en-GB" dirty="0" smtClean="0"/>
          </a:p>
          <a:p>
            <a:pPr lvl="2"/>
            <a:r>
              <a:rPr lang="en-GB" dirty="0" smtClean="0"/>
              <a:t>The Hours Clause</a:t>
            </a:r>
          </a:p>
          <a:p>
            <a:pPr lvl="2"/>
            <a:endParaRPr lang="en-GB" dirty="0" smtClean="0"/>
          </a:p>
          <a:p>
            <a:pPr lvl="2"/>
            <a:r>
              <a:rPr lang="en-GB" dirty="0" smtClean="0"/>
              <a:t>Alternative Bases of Aggregation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6342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Events and Causes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468314" y="1208485"/>
            <a:ext cx="8207375" cy="3317831"/>
          </a:xfrm>
        </p:spPr>
        <p:txBody>
          <a:bodyPr/>
          <a:lstStyle/>
          <a:p>
            <a:pPr lvl="2"/>
            <a:r>
              <a:rPr lang="en-GB" dirty="0" smtClean="0"/>
              <a:t>American Centennial v. INSCO</a:t>
            </a:r>
          </a:p>
          <a:p>
            <a:pPr lvl="3"/>
            <a:r>
              <a:rPr lang="en-GB" dirty="0" smtClean="0"/>
              <a:t>Non-physical event</a:t>
            </a:r>
          </a:p>
          <a:p>
            <a:pPr lvl="3"/>
            <a:r>
              <a:rPr lang="en-GB" dirty="0" smtClean="0"/>
              <a:t>Sudden</a:t>
            </a:r>
          </a:p>
          <a:p>
            <a:pPr lvl="3"/>
            <a:r>
              <a:rPr lang="en-GB" dirty="0" smtClean="0"/>
              <a:t>Significant Causal Link</a:t>
            </a:r>
          </a:p>
          <a:p>
            <a:pPr lvl="3"/>
            <a:r>
              <a:rPr lang="en-GB" dirty="0" smtClean="0"/>
              <a:t>Fortuitous</a:t>
            </a:r>
          </a:p>
          <a:p>
            <a:pPr marL="357188" lvl="3" indent="0">
              <a:buNone/>
            </a:pPr>
            <a:endParaRPr lang="en-GB" dirty="0" smtClean="0"/>
          </a:p>
          <a:p>
            <a:pPr lvl="2"/>
            <a:r>
              <a:rPr lang="en-GB" dirty="0" smtClean="0"/>
              <a:t>Cause</a:t>
            </a:r>
          </a:p>
          <a:p>
            <a:pPr lvl="3"/>
            <a:r>
              <a:rPr lang="en-GB" dirty="0" smtClean="0"/>
              <a:t>State of Affairs</a:t>
            </a:r>
          </a:p>
          <a:p>
            <a:pPr lvl="3"/>
            <a:r>
              <a:rPr lang="en-GB" dirty="0" smtClean="0"/>
              <a:t>Absence of something happening</a:t>
            </a:r>
          </a:p>
          <a:p>
            <a:pPr marL="357188" lvl="3" indent="0">
              <a:buNone/>
            </a:pPr>
            <a:endParaRPr lang="en-GB" dirty="0" smtClean="0"/>
          </a:p>
          <a:p>
            <a:pPr lvl="2"/>
            <a:r>
              <a:rPr lang="en-GB" dirty="0" smtClean="0"/>
              <a:t>Originating Cause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15224509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Hours Clause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468314" y="1208485"/>
            <a:ext cx="8207375" cy="2412968"/>
          </a:xfrm>
        </p:spPr>
        <p:txBody>
          <a:bodyPr/>
          <a:lstStyle/>
          <a:p>
            <a:r>
              <a:rPr lang="en-GB" dirty="0" smtClean="0"/>
              <a:t> </a:t>
            </a:r>
            <a:r>
              <a:rPr lang="en-GB" i="1" dirty="0" smtClean="0"/>
              <a:t>“…a Loss Occurrence includes all insured losses which arise directly from the </a:t>
            </a:r>
            <a:r>
              <a:rPr lang="en-GB" b="1" i="1" dirty="0" smtClean="0"/>
              <a:t>same cause </a:t>
            </a:r>
            <a:r>
              <a:rPr lang="en-GB" i="1" dirty="0" smtClean="0"/>
              <a:t>and which occurred during the </a:t>
            </a:r>
            <a:r>
              <a:rPr lang="en-GB" b="1" i="1" dirty="0" smtClean="0"/>
              <a:t>same period </a:t>
            </a:r>
            <a:r>
              <a:rPr lang="en-GB" i="1" dirty="0" smtClean="0"/>
              <a:t>of time and in the </a:t>
            </a:r>
            <a:r>
              <a:rPr lang="en-GB" b="1" i="1" dirty="0" smtClean="0"/>
              <a:t>same area</a:t>
            </a:r>
            <a:r>
              <a:rPr lang="en-GB" i="1" dirty="0" smtClean="0"/>
              <a:t>.  Such cause is the peril which </a:t>
            </a:r>
            <a:r>
              <a:rPr lang="en-GB" b="1" i="1" dirty="0" smtClean="0"/>
              <a:t>directly</a:t>
            </a:r>
            <a:r>
              <a:rPr lang="en-GB" i="1" dirty="0" smtClean="0"/>
              <a:t> gives rise to the losses”</a:t>
            </a:r>
          </a:p>
          <a:p>
            <a:endParaRPr lang="en-GB" i="1" dirty="0" smtClean="0"/>
          </a:p>
          <a:p>
            <a:r>
              <a:rPr lang="en-GB" i="1" dirty="0" smtClean="0"/>
              <a:t>“…if the number of Loss Occurrences cannot be determined by reference to [the above] the parties agree to seek expert advice …”</a:t>
            </a:r>
          </a:p>
          <a:p>
            <a:endParaRPr lang="en-GB" i="1" dirty="0"/>
          </a:p>
          <a:p>
            <a:r>
              <a:rPr lang="en-GB" dirty="0" smtClean="0"/>
              <a:t>“…</a:t>
            </a:r>
            <a:r>
              <a:rPr lang="en-GB" smtClean="0"/>
              <a:t>one Institution</a:t>
            </a:r>
            <a:r>
              <a:rPr lang="en-GB" dirty="0" smtClean="0"/>
              <a:t>…”</a:t>
            </a:r>
          </a:p>
          <a:p>
            <a:endParaRPr lang="en-GB" dirty="0"/>
          </a:p>
          <a:p>
            <a:r>
              <a:rPr lang="en-GB" dirty="0" smtClean="0"/>
              <a:t>“…one country…”.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286817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Other Aggregation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468314" y="1208485"/>
            <a:ext cx="8207375" cy="2283702"/>
          </a:xfrm>
        </p:spPr>
        <p:txBody>
          <a:bodyPr/>
          <a:lstStyle/>
          <a:p>
            <a:pPr lvl="2"/>
            <a:r>
              <a:rPr lang="en-GB" dirty="0" smtClean="0"/>
              <a:t>Any one named virus</a:t>
            </a:r>
          </a:p>
          <a:p>
            <a:pPr lvl="2"/>
            <a:endParaRPr lang="en-GB" dirty="0" smtClean="0"/>
          </a:p>
          <a:p>
            <a:pPr lvl="2"/>
            <a:r>
              <a:rPr lang="en-GB" dirty="0" smtClean="0"/>
              <a:t>Any one incident</a:t>
            </a:r>
          </a:p>
          <a:p>
            <a:pPr lvl="2"/>
            <a:endParaRPr lang="en-GB" dirty="0" smtClean="0"/>
          </a:p>
          <a:p>
            <a:pPr lvl="2"/>
            <a:r>
              <a:rPr lang="en-GB" dirty="0" smtClean="0"/>
              <a:t>Each year</a:t>
            </a:r>
          </a:p>
          <a:p>
            <a:pPr lvl="2"/>
            <a:endParaRPr lang="en-GB" dirty="0"/>
          </a:p>
          <a:p>
            <a:pPr lvl="2"/>
            <a:r>
              <a:rPr lang="en-GB" smtClean="0"/>
              <a:t>ILW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524757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2C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iation Powerpoint Template">
  <a:themeElements>
    <a:clrScheme name="Ince &amp; Co">
      <a:dk1>
        <a:sysClr val="windowText" lastClr="000000"/>
      </a:dk1>
      <a:lt1>
        <a:sysClr val="window" lastClr="FFFFFF"/>
      </a:lt1>
      <a:dk2>
        <a:srgbClr val="0D2C6C"/>
      </a:dk2>
      <a:lt2>
        <a:srgbClr val="EEECE1"/>
      </a:lt2>
      <a:accent1>
        <a:srgbClr val="00ACB7"/>
      </a:accent1>
      <a:accent2>
        <a:srgbClr val="00A766"/>
      </a:accent2>
      <a:accent3>
        <a:srgbClr val="EA6A20"/>
      </a:accent3>
      <a:accent4>
        <a:srgbClr val="81720F"/>
      </a:accent4>
      <a:accent5>
        <a:srgbClr val="9B1C56"/>
      </a:accent5>
      <a:accent6>
        <a:srgbClr val="786658"/>
      </a:accent6>
      <a:hlink>
        <a:srgbClr val="0D2C6C"/>
      </a:hlink>
      <a:folHlink>
        <a:srgbClr val="00AC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ce Cover page">
  <a:themeElements>
    <a:clrScheme name="Custom 1">
      <a:dk1>
        <a:sysClr val="windowText" lastClr="000000"/>
      </a:dk1>
      <a:lt1>
        <a:sysClr val="window" lastClr="FFFFFF"/>
      </a:lt1>
      <a:dk2>
        <a:srgbClr val="0D2C6C"/>
      </a:dk2>
      <a:lt2>
        <a:srgbClr val="EEECE1"/>
      </a:lt2>
      <a:accent1>
        <a:srgbClr val="00ACB7"/>
      </a:accent1>
      <a:accent2>
        <a:srgbClr val="00A766"/>
      </a:accent2>
      <a:accent3>
        <a:srgbClr val="EA6A20"/>
      </a:accent3>
      <a:accent4>
        <a:srgbClr val="81720F"/>
      </a:accent4>
      <a:accent5>
        <a:srgbClr val="9B1C56"/>
      </a:accent5>
      <a:accent6>
        <a:srgbClr val="5D196A"/>
      </a:accent6>
      <a:hlink>
        <a:srgbClr val="0D2C6C"/>
      </a:hlink>
      <a:folHlink>
        <a:srgbClr val="00ACB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ce Back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Insurance</Template>
  <TotalTime>5</TotalTime>
  <Words>230</Words>
  <Application>Microsoft Office PowerPoint</Application>
  <PresentationFormat>On-screen Show (16:9)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Symbol</vt:lpstr>
      <vt:lpstr>Verdana</vt:lpstr>
      <vt:lpstr>Aviation Powerpoint Template</vt:lpstr>
      <vt:lpstr>Ince Cover page</vt:lpstr>
      <vt:lpstr>Ince Back Page</vt:lpstr>
      <vt:lpstr>PowerPoint Presentation</vt:lpstr>
      <vt:lpstr>The Threat</vt:lpstr>
      <vt:lpstr>Large Loss Examples</vt:lpstr>
      <vt:lpstr>Coverage Issues</vt:lpstr>
      <vt:lpstr>Aggregation of Cyber Losses</vt:lpstr>
      <vt:lpstr>Events and Causes</vt:lpstr>
      <vt:lpstr>Hours Clause</vt:lpstr>
      <vt:lpstr>Other Aggregation </vt:lpstr>
      <vt:lpstr>PowerPoint Presentation</vt:lpstr>
    </vt:vector>
  </TitlesOfParts>
  <Company>Ince &amp; 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Wilson</dc:creator>
  <cp:lastModifiedBy>Simon Cooper</cp:lastModifiedBy>
  <cp:revision>3</cp:revision>
  <dcterms:created xsi:type="dcterms:W3CDTF">2017-10-16T10:41:06Z</dcterms:created>
  <dcterms:modified xsi:type="dcterms:W3CDTF">2017-10-24T13:10:14Z</dcterms:modified>
</cp:coreProperties>
</file>